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embeddedFontLst>
    <p:embeddedFont>
      <p:font typeface="Montserrat Bold" pitchFamily="2" charset="77"/>
      <p:bold r:id="rId13"/>
      <p:italic r:id="rId14"/>
      <p:boldItalic r:id="rId15"/>
    </p:embeddedFont>
    <p:embeddedFont>
      <p:font typeface="Montserrat Medium" pitchFamily="2" charset="77"/>
      <p:regular r:id="rId16"/>
      <p:italic r:id="rId17"/>
    </p:embeddedFont>
    <p:embeddedFont>
      <p:font typeface="Montserrat-BoldItalic" pitchFamily="2" charset="77"/>
      <p:bold r:id="rId18"/>
      <p:italic r:id="rId19"/>
      <p:boldItalic r:id="rId20"/>
    </p:embeddedFont>
    <p:embeddedFont>
      <p:font typeface="Montserrat-Italic" pitchFamily="2" charset="77"/>
      <p:italic r:id="rId21"/>
    </p:embeddedFont>
    <p:embeddedFont>
      <p:font typeface="Tw Cen MT" panose="020B0602020104020603" pitchFamily="34" charset="77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ignthinkmakebreakrepeat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E564BB-104B-D243-8E34-A6E9DB8F5250}"/>
              </a:ext>
            </a:extLst>
          </p:cNvPr>
          <p:cNvGrpSpPr/>
          <p:nvPr/>
        </p:nvGrpSpPr>
        <p:grpSpPr>
          <a:xfrm>
            <a:off x="-22552" y="-21137"/>
            <a:ext cx="24455848" cy="13129990"/>
            <a:chOff x="-22552" y="-21137"/>
            <a:chExt cx="24455848" cy="13129990"/>
          </a:xfrm>
        </p:grpSpPr>
        <p:pic>
          <p:nvPicPr>
            <p:cNvPr id="119" name="Wireframing.jpg"/>
            <p:cNvPicPr>
              <a:picLocks noChangeAspect="1"/>
            </p:cNvPicPr>
            <p:nvPr/>
          </p:nvPicPr>
          <p:blipFill>
            <a:blip r:embed="rId2"/>
            <a:srcRect t="889" b="889"/>
            <a:stretch>
              <a:fillRect/>
            </a:stretch>
          </p:blipFill>
          <p:spPr>
            <a:xfrm>
              <a:off x="-22552" y="-12382"/>
              <a:ext cx="24419839" cy="1133688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20" name="Shape 120"/>
            <p:cNvSpPr/>
            <p:nvPr/>
          </p:nvSpPr>
          <p:spPr>
            <a:xfrm>
              <a:off x="585599" y="11962671"/>
              <a:ext cx="7244729" cy="1019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l">
                <a:defRPr sz="57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>
                  <a:solidFill>
                    <a:srgbClr val="EE5150"/>
                  </a:solidFill>
                </a:rPr>
                <a:t>TURN TO: </a:t>
              </a:r>
              <a:r>
                <a:t>Page 136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26904" y="-21137"/>
              <a:ext cx="24406392" cy="11221231"/>
            </a:xfrm>
            <a:prstGeom prst="rect">
              <a:avLst/>
            </a:prstGeom>
            <a:solidFill>
              <a:srgbClr val="000000">
                <a:alpha val="39844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3058" y="11257466"/>
              <a:ext cx="24406392" cy="1"/>
            </a:xfrm>
            <a:prstGeom prst="line">
              <a:avLst/>
            </a:prstGeom>
            <a:ln w="203200">
              <a:solidFill>
                <a:srgbClr val="FF283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8989992" y="12661177"/>
              <a:ext cx="4874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Chinmay Kulkarni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-11907" y="1730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5400000">
              <a:off x="15518519" y="2255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43885" y="843547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Wireframing</a:t>
              </a:r>
            </a:p>
          </p:txBody>
        </p:sp>
        <p:sp>
          <p:nvSpPr>
            <p:cNvPr id="127" name="Shape 127"/>
            <p:cNvSpPr/>
            <p:nvPr/>
          </p:nvSpPr>
          <p:spPr>
            <a:xfrm>
              <a:off x="1205292" y="4527440"/>
              <a:ext cx="12004136" cy="2073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Drafting a structural and functional</a:t>
              </a:r>
            </a:p>
            <a:p>
              <a:pPr algn="l">
                <a:defRPr sz="5700" i="1">
                  <a:solidFill>
                    <a:srgbClr val="FFFFFF"/>
                  </a:solidFill>
                  <a:latin typeface="Palatino"/>
                  <a:ea typeface="Palatino"/>
                  <a:cs typeface="Palatino"/>
                  <a:sym typeface="Palatino"/>
                </a:defRPr>
              </a:pPr>
              <a:r>
                <a:t>skeleton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4DDA2AE-2581-4A4F-9C35-F5150CA390FA}"/>
              </a:ext>
            </a:extLst>
          </p:cNvPr>
          <p:cNvGrpSpPr/>
          <p:nvPr/>
        </p:nvGrpSpPr>
        <p:grpSpPr>
          <a:xfrm>
            <a:off x="-36937" y="720955"/>
            <a:ext cx="24457874" cy="13025113"/>
            <a:chOff x="-36937" y="720955"/>
            <a:chExt cx="24457874" cy="13025113"/>
          </a:xfrm>
        </p:grpSpPr>
        <p:pic>
          <p:nvPicPr>
            <p:cNvPr id="310" name="pasted-image.pdf"/>
            <p:cNvPicPr>
              <a:picLocks noChangeAspect="1"/>
            </p:cNvPicPr>
            <p:nvPr/>
          </p:nvPicPr>
          <p:blipFill>
            <a:blip r:embed="rId2"/>
            <a:srcRect l="27630"/>
            <a:stretch>
              <a:fillRect/>
            </a:stretch>
          </p:blipFill>
          <p:spPr>
            <a:xfrm rot="10800000">
              <a:off x="4304849" y="720955"/>
              <a:ext cx="20114295" cy="13021637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11" name="pasted-image.pdf"/>
            <p:cNvPicPr>
              <a:picLocks noChangeAspect="1"/>
            </p:cNvPicPr>
            <p:nvPr/>
          </p:nvPicPr>
          <p:blipFill>
            <a:blip r:embed="rId2"/>
            <a:srcRect t="33454" r="50402"/>
            <a:stretch>
              <a:fillRect/>
            </a:stretch>
          </p:blipFill>
          <p:spPr>
            <a:xfrm rot="10800000">
              <a:off x="-4557" y="6312722"/>
              <a:ext cx="11825051" cy="74333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12" name="Shape 312"/>
            <p:cNvSpPr/>
            <p:nvPr/>
          </p:nvSpPr>
          <p:spPr>
            <a:xfrm>
              <a:off x="-36937" y="12049959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975503" y="891390"/>
              <a:ext cx="3253868" cy="47783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/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Design.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Think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Make.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Break. </a:t>
              </a:r>
            </a:p>
            <a:p>
              <a:pPr algn="l">
                <a:defRPr sz="6000" b="0"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Repeat.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8634748" y="2755150"/>
              <a:ext cx="14424722" cy="260648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This work is licensed under a Creative Commons Attribution-</a:t>
              </a:r>
              <a:r>
                <a:rPr dirty="0" err="1"/>
                <a:t>NonCommercial</a:t>
              </a:r>
              <a:r>
                <a:rPr dirty="0"/>
                <a:t>-</a:t>
              </a:r>
              <a:r>
                <a:rPr dirty="0" err="1"/>
                <a:t>ShareAlike</a:t>
              </a:r>
              <a:r>
                <a:rPr dirty="0"/>
                <a:t> 4.0 International License. Designed by the authors of “Design. Think. Make. Break. Repeat. A Handbook of Methods” (BIS Publishers).</a:t>
              </a:r>
            </a:p>
            <a:p>
              <a:pPr algn="l" defTabSz="457200">
                <a:defRPr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u="sng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www.designthinkmakebreakrepeat.com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746861" y="6774665"/>
              <a:ext cx="23078331" cy="47275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t>How to use these slides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These companion slides for the published book “Design Think Make Break Repeat: A Handbook of Methods”, support facilitation of the published exercises during workshops, tutorials or other guided design sessions. 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endParaRPr/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rPr b="1">
                  <a:latin typeface="Montserrat-BoldItalic"/>
                  <a:ea typeface="Montserrat-BoldItalic"/>
                  <a:cs typeface="Montserrat-BoldItalic"/>
                  <a:sym typeface="Montserrat-BoldItalic"/>
                </a:rPr>
                <a:t>Slide 1: Title.</a:t>
              </a:r>
              <a:r>
                <a:t> Introduce the method, using the description from the book.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2: Examples.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this slide to add your own images/examples of the method in use, or extra information.</a:t>
              </a:r>
              <a:r>
                <a:t>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3+: Steps.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Use one slide for each step of the method, to track timing and progress. The tip boxes can be used to offer extra guidance for specific steps, where needed. </a:t>
              </a:r>
            </a:p>
            <a:p>
              <a:pPr algn="l" defTabSz="457200">
                <a:defRPr i="1">
                  <a:solidFill>
                    <a:srgbClr val="FFFFFF"/>
                  </a:solidFill>
                  <a:latin typeface="Montserrat-BoldItalic"/>
                  <a:ea typeface="Montserrat-BoldItalic"/>
                  <a:cs typeface="Montserrat-BoldItalic"/>
                  <a:sym typeface="Montserrat-BoldItalic"/>
                </a:defRPr>
              </a:pPr>
              <a:r>
                <a:t>Slide 4: Sharing. </a:t>
              </a:r>
              <a:r>
                <a:rPr b="0">
                  <a:latin typeface="Montserrat-Italic"/>
                  <a:ea typeface="Montserrat-Italic"/>
                  <a:cs typeface="Montserrat-Italic"/>
                  <a:sym typeface="Montserrat-Italic"/>
                </a:rPr>
                <a:t>Results of the exercise are shared and discussed, in an appropriate format.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16322992" y="12661177"/>
              <a:ext cx="7541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FFFFFF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Slide design by: Hamish Henderson, Madeleine Borthwick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51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E59FA68-4079-BE4C-B7B9-4097540D1CE6}"/>
              </a:ext>
            </a:extLst>
          </p:cNvPr>
          <p:cNvGrpSpPr/>
          <p:nvPr/>
        </p:nvGrpSpPr>
        <p:grpSpPr>
          <a:xfrm>
            <a:off x="-254236" y="-375470"/>
            <a:ext cx="24118870" cy="13484323"/>
            <a:chOff x="-254236" y="-375470"/>
            <a:chExt cx="24118870" cy="13484323"/>
          </a:xfrm>
        </p:grpSpPr>
        <p:sp>
          <p:nvSpPr>
            <p:cNvPr id="129" name="Shape 129"/>
            <p:cNvSpPr/>
            <p:nvPr/>
          </p:nvSpPr>
          <p:spPr>
            <a:xfrm>
              <a:off x="5037" y="-375470"/>
              <a:ext cx="17058978" cy="5562601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5400000">
              <a:off x="15628357" y="1429342"/>
              <a:ext cx="5169185" cy="2282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-254236" y="391776"/>
              <a:ext cx="18411876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6000" b="0" spc="-319">
                  <a:solidFill>
                    <a:srgbClr val="EE5150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Wireframing</a:t>
              </a:r>
            </a:p>
          </p:txBody>
        </p:sp>
        <p:sp>
          <p:nvSpPr>
            <p:cNvPr id="132" name="Shape 132"/>
            <p:cNvSpPr/>
            <p:nvPr/>
          </p:nvSpPr>
          <p:spPr>
            <a:xfrm>
              <a:off x="18745136" y="12661177"/>
              <a:ext cx="5119498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pPr>
              <a:r>
                <a:rPr>
                  <a:solidFill>
                    <a:srgbClr val="FFFFFF"/>
                  </a:solidFill>
                </a:rPr>
                <a:t>Image Attribution: Lorum ipsum dolor</a:t>
              </a:r>
              <a:r>
                <a:t> </a:t>
              </a:r>
            </a:p>
          </p:txBody>
        </p:sp>
      </p:grpSp>
      <p:sp>
        <p:nvSpPr>
          <p:cNvPr id="133" name="Shape 133"/>
          <p:cNvSpPr/>
          <p:nvPr/>
        </p:nvSpPr>
        <p:spPr>
          <a:xfrm>
            <a:off x="688027" y="5976336"/>
            <a:ext cx="3419298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457200">
              <a:lnSpc>
                <a:spcPts val="7500"/>
              </a:lnSpc>
              <a:defRPr sz="5400" b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t>Example: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0" name="Shape 150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51" name="Shape 151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52" name="Shape 152"/>
          <p:cNvSpPr/>
          <p:nvPr/>
        </p:nvSpPr>
        <p:spPr>
          <a:xfrm>
            <a:off x="153602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53" name="Shape 153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58" name="Shape 158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60" name="Shape 160"/>
          <p:cNvSpPr/>
          <p:nvPr/>
        </p:nvSpPr>
        <p:spPr>
          <a:xfrm>
            <a:off x="12595235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CFD8E16-49A1-1049-AB07-C3F407A85474}"/>
              </a:ext>
            </a:extLst>
          </p:cNvPr>
          <p:cNvGrpSpPr/>
          <p:nvPr/>
        </p:nvGrpSpPr>
        <p:grpSpPr>
          <a:xfrm>
            <a:off x="-11907" y="-75167"/>
            <a:ext cx="24474866" cy="13184020"/>
            <a:chOff x="-11907" y="-75167"/>
            <a:chExt cx="24474866" cy="13184020"/>
          </a:xfrm>
        </p:grpSpPr>
        <p:pic>
          <p:nvPicPr>
            <p:cNvPr id="135" name="Wireframing.jpg"/>
            <p:cNvPicPr>
              <a:picLocks noChangeAspect="1"/>
            </p:cNvPicPr>
            <p:nvPr/>
          </p:nvPicPr>
          <p:blipFill>
            <a:blip r:embed="rId2"/>
            <a:srcRect t="17896" b="1789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6" name="Shape 13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136</a:t>
              </a:r>
            </a:p>
          </p:txBody>
        </p:sp>
        <p:sp>
          <p:nvSpPr>
            <p:cNvPr id="140" name="Shape 14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set of wireframes to represent the user interface of a mobile app or website solution. Choose a design brief (p.138), such as ‘Designing Space Travel’ (p.141) </a:t>
              </a:r>
            </a:p>
          </p:txBody>
        </p:sp>
        <p:sp>
          <p:nvSpPr>
            <p:cNvPr id="141" name="Shape 141"/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144" name="Shape 14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46" name="Shape 14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48" name="Shape 148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504899" y="97054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Wireframing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18989992" y="12661177"/>
              <a:ext cx="4874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Chinmay Kulkarni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78" name="Shape 178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179" name="Shape 179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180" name="Shape 180"/>
          <p:cNvSpPr/>
          <p:nvPr/>
        </p:nvSpPr>
        <p:spPr>
          <a:xfrm>
            <a:off x="4121628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181" name="Shape 181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186" name="Shape 186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188" name="Shape 188"/>
          <p:cNvSpPr/>
          <p:nvPr/>
        </p:nvSpPr>
        <p:spPr>
          <a:xfrm>
            <a:off x="12595235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8434D3-6C10-6E4D-9615-9BC813EF596D}"/>
              </a:ext>
            </a:extLst>
          </p:cNvPr>
          <p:cNvGrpSpPr/>
          <p:nvPr/>
        </p:nvGrpSpPr>
        <p:grpSpPr>
          <a:xfrm>
            <a:off x="-11907" y="-75167"/>
            <a:ext cx="24474866" cy="13184020"/>
            <a:chOff x="-11907" y="-75167"/>
            <a:chExt cx="24474866" cy="13184020"/>
          </a:xfrm>
        </p:grpSpPr>
        <p:pic>
          <p:nvPicPr>
            <p:cNvPr id="163" name="Wireframing.jpg"/>
            <p:cNvPicPr>
              <a:picLocks noChangeAspect="1"/>
            </p:cNvPicPr>
            <p:nvPr/>
          </p:nvPicPr>
          <p:blipFill>
            <a:blip r:embed="rId2"/>
            <a:srcRect t="17896" b="1789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4" name="Shape 164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set of wireframes to represent the user interface of a mobile app or website solution. Choose a design brief (p.138), such as ‘Designing Space Travel’ (p.141) </a:t>
              </a:r>
            </a:p>
          </p:txBody>
        </p:sp>
        <p:sp>
          <p:nvSpPr>
            <p:cNvPr id="170" name="Shape 170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172" name="Shape 172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75" name="Shape 175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76" name="Shape 176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18989992" y="12661177"/>
              <a:ext cx="4874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Chinmay Kulkarni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CF38E205-8C2B-8B42-9620-123237DC7675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5604C2E9-A563-6046-97D5-FBAF23DB1C14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136</a:t>
              </a:r>
            </a:p>
          </p:txBody>
        </p:sp>
        <p:sp>
          <p:nvSpPr>
            <p:cNvPr id="31" name="Shape 141">
              <a:extLst>
                <a:ext uri="{FF2B5EF4-FFF2-40B4-BE49-F238E27FC236}">
                  <a16:creationId xmlns:a16="http://schemas.microsoft.com/office/drawing/2014/main" id="{6D1D2D3E-5BD5-B649-A0DA-31BC3700691C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56">
              <a:extLst>
                <a:ext uri="{FF2B5EF4-FFF2-40B4-BE49-F238E27FC236}">
                  <a16:creationId xmlns:a16="http://schemas.microsoft.com/office/drawing/2014/main" id="{05333C5E-BD5B-C242-BB5F-12DC91FE3F27}"/>
                </a:ext>
              </a:extLst>
            </p:cNvPr>
            <p:cNvSpPr/>
            <p:nvPr/>
          </p:nvSpPr>
          <p:spPr>
            <a:xfrm>
              <a:off x="504899" y="97054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Wireframing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06" name="Shape 206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07" name="Shape 207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08" name="Shape 208"/>
          <p:cNvSpPr/>
          <p:nvPr/>
        </p:nvSpPr>
        <p:spPr>
          <a:xfrm>
            <a:off x="8089653" y="11163560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09" name="Shape 209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14" name="Shape 214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16" name="Shape 216"/>
          <p:cNvSpPr/>
          <p:nvPr/>
        </p:nvSpPr>
        <p:spPr>
          <a:xfrm>
            <a:off x="12595235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B9759C1-E691-8448-B3F2-D3CF38D30DD4}"/>
              </a:ext>
            </a:extLst>
          </p:cNvPr>
          <p:cNvGrpSpPr/>
          <p:nvPr/>
        </p:nvGrpSpPr>
        <p:grpSpPr>
          <a:xfrm>
            <a:off x="-11907" y="-75167"/>
            <a:ext cx="24474866" cy="13184020"/>
            <a:chOff x="-11907" y="-75167"/>
            <a:chExt cx="24474866" cy="13184020"/>
          </a:xfrm>
        </p:grpSpPr>
        <p:pic>
          <p:nvPicPr>
            <p:cNvPr id="191" name="Wireframing.jpg"/>
            <p:cNvPicPr>
              <a:picLocks noChangeAspect="1"/>
            </p:cNvPicPr>
            <p:nvPr/>
          </p:nvPicPr>
          <p:blipFill>
            <a:blip r:embed="rId2"/>
            <a:srcRect t="17896" b="1789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92" name="Shape 192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set of wireframes to represent the user interface of a mobile app or website solution. Choose a design brief (p.138), such as ‘Designing Space Travel’ (p.141) 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04" name="Shape 204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10" name="Shape 210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18989992" y="12661177"/>
              <a:ext cx="4874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Chinmay Kulkarni</a:t>
              </a:r>
            </a:p>
          </p:txBody>
        </p:sp>
        <p:sp>
          <p:nvSpPr>
            <p:cNvPr id="33" name="Shape 137">
              <a:extLst>
                <a:ext uri="{FF2B5EF4-FFF2-40B4-BE49-F238E27FC236}">
                  <a16:creationId xmlns:a16="http://schemas.microsoft.com/office/drawing/2014/main" id="{D120E679-6C42-6C4E-82CA-80F5F704B887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4" name="Shape 139">
              <a:extLst>
                <a:ext uri="{FF2B5EF4-FFF2-40B4-BE49-F238E27FC236}">
                  <a16:creationId xmlns:a16="http://schemas.microsoft.com/office/drawing/2014/main" id="{625B727F-6D35-3644-B476-F1F46EA80BEC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136</a:t>
              </a:r>
            </a:p>
          </p:txBody>
        </p:sp>
        <p:sp>
          <p:nvSpPr>
            <p:cNvPr id="35" name="Shape 141">
              <a:extLst>
                <a:ext uri="{FF2B5EF4-FFF2-40B4-BE49-F238E27FC236}">
                  <a16:creationId xmlns:a16="http://schemas.microsoft.com/office/drawing/2014/main" id="{77FC88DC-C510-6146-AC38-F12FAA982031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6" name="Shape 156">
              <a:extLst>
                <a:ext uri="{FF2B5EF4-FFF2-40B4-BE49-F238E27FC236}">
                  <a16:creationId xmlns:a16="http://schemas.microsoft.com/office/drawing/2014/main" id="{7758DC0A-A8E8-5449-B132-7AFCA4F1F9CE}"/>
                </a:ext>
              </a:extLst>
            </p:cNvPr>
            <p:cNvSpPr/>
            <p:nvPr/>
          </p:nvSpPr>
          <p:spPr>
            <a:xfrm>
              <a:off x="504899" y="97054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Wireframing</a:t>
              </a:r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34" name="Shape 234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35" name="Shape 235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36" name="Shape 236"/>
          <p:cNvSpPr/>
          <p:nvPr/>
        </p:nvSpPr>
        <p:spPr>
          <a:xfrm>
            <a:off x="12057678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  <p:sp>
        <p:nvSpPr>
          <p:cNvPr id="237" name="Shape 237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42" name="Shape 242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44" name="Shape 244"/>
          <p:cNvSpPr/>
          <p:nvPr/>
        </p:nvSpPr>
        <p:spPr>
          <a:xfrm>
            <a:off x="12595235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17AF863-B891-3F40-9EBD-DF3F0487B8B0}"/>
              </a:ext>
            </a:extLst>
          </p:cNvPr>
          <p:cNvGrpSpPr/>
          <p:nvPr/>
        </p:nvGrpSpPr>
        <p:grpSpPr>
          <a:xfrm>
            <a:off x="-11907" y="-75167"/>
            <a:ext cx="24474866" cy="13184020"/>
            <a:chOff x="-11907" y="-75167"/>
            <a:chExt cx="24474866" cy="13184020"/>
          </a:xfrm>
        </p:grpSpPr>
        <p:pic>
          <p:nvPicPr>
            <p:cNvPr id="219" name="Wireframing.jpg"/>
            <p:cNvPicPr>
              <a:picLocks noChangeAspect="1"/>
            </p:cNvPicPr>
            <p:nvPr/>
          </p:nvPicPr>
          <p:blipFill>
            <a:blip r:embed="rId2"/>
            <a:srcRect t="17896" b="1789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0" name="Shape 220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set of wireframes to represent the user interface of a mobile app or website solution. Choose a design brief (p.138), such as ‘Designing Space Travel’ (p.141) 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32" name="Shape 232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43" name="Shape 243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45" name="Shape 245"/>
            <p:cNvSpPr/>
            <p:nvPr/>
          </p:nvSpPr>
          <p:spPr>
            <a:xfrm>
              <a:off x="18989992" y="12661177"/>
              <a:ext cx="4874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Chinmay Kulkarni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DC097145-D184-224E-A44C-C8200AC81880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43EAD324-8677-A640-AFF2-2D599A55C2C0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136</a:t>
              </a:r>
            </a:p>
          </p:txBody>
        </p:sp>
        <p:sp>
          <p:nvSpPr>
            <p:cNvPr id="31" name="Shape 141">
              <a:extLst>
                <a:ext uri="{FF2B5EF4-FFF2-40B4-BE49-F238E27FC236}">
                  <a16:creationId xmlns:a16="http://schemas.microsoft.com/office/drawing/2014/main" id="{A4B9551E-6F22-1046-A006-6E71EEA5BD9B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56">
              <a:extLst>
                <a:ext uri="{FF2B5EF4-FFF2-40B4-BE49-F238E27FC236}">
                  <a16:creationId xmlns:a16="http://schemas.microsoft.com/office/drawing/2014/main" id="{203E074C-4A5E-A146-AC7D-50788AED18D8}"/>
                </a:ext>
              </a:extLst>
            </p:cNvPr>
            <p:cNvSpPr/>
            <p:nvPr/>
          </p:nvSpPr>
          <p:spPr>
            <a:xfrm>
              <a:off x="504899" y="97054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Wireframing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62" name="Shape 262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63" name="Shape 263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64" name="Shape 264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69" name="Shape 269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71" name="Shape 271"/>
          <p:cNvSpPr/>
          <p:nvPr/>
        </p:nvSpPr>
        <p:spPr>
          <a:xfrm>
            <a:off x="12595235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DDE526-FA9A-044C-BB01-D02BAC146644}"/>
              </a:ext>
            </a:extLst>
          </p:cNvPr>
          <p:cNvGrpSpPr/>
          <p:nvPr/>
        </p:nvGrpSpPr>
        <p:grpSpPr>
          <a:xfrm>
            <a:off x="-11907" y="-75167"/>
            <a:ext cx="24474866" cy="13184020"/>
            <a:chOff x="-11907" y="-75167"/>
            <a:chExt cx="24474866" cy="13184020"/>
          </a:xfrm>
        </p:grpSpPr>
        <p:pic>
          <p:nvPicPr>
            <p:cNvPr id="247" name="Wireframing.jpg"/>
            <p:cNvPicPr>
              <a:picLocks noChangeAspect="1"/>
            </p:cNvPicPr>
            <p:nvPr/>
          </p:nvPicPr>
          <p:blipFill>
            <a:blip r:embed="rId2"/>
            <a:srcRect t="17896" b="1789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48" name="Shape 248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set of wireframes to represent the user interface of a mobile app or website solution. Choose a design brief (p.138), such as ‘Designing Space Travel’ (p.141) </a:t>
              </a:r>
            </a:p>
          </p:txBody>
        </p:sp>
        <p:sp>
          <p:nvSpPr>
            <p:cNvPr id="254" name="Shape 254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56" name="Shape 256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72" name="Shape 272"/>
            <p:cNvSpPr/>
            <p:nvPr/>
          </p:nvSpPr>
          <p:spPr>
            <a:xfrm>
              <a:off x="18989992" y="12661177"/>
              <a:ext cx="4874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Chinmay Kulkarni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91B4C6DE-61DD-0E44-B849-F7E06A64539E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84F880AE-2D98-C147-9AA3-004FC746F220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136</a:t>
              </a:r>
            </a:p>
          </p:txBody>
        </p:sp>
        <p:sp>
          <p:nvSpPr>
            <p:cNvPr id="31" name="Shape 141">
              <a:extLst>
                <a:ext uri="{FF2B5EF4-FFF2-40B4-BE49-F238E27FC236}">
                  <a16:creationId xmlns:a16="http://schemas.microsoft.com/office/drawing/2014/main" id="{29CF10DF-811A-5746-839C-9D81548A3BF9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56">
              <a:extLst>
                <a:ext uri="{FF2B5EF4-FFF2-40B4-BE49-F238E27FC236}">
                  <a16:creationId xmlns:a16="http://schemas.microsoft.com/office/drawing/2014/main" id="{353669FE-F9E8-424F-9056-71FE00A2A0BE}"/>
                </a:ext>
              </a:extLst>
            </p:cNvPr>
            <p:cNvSpPr/>
            <p:nvPr/>
          </p:nvSpPr>
          <p:spPr>
            <a:xfrm>
              <a:off x="504899" y="97054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Wireframing</a:t>
              </a:r>
            </a:p>
          </p:txBody>
        </p:sp>
      </p:grpSp>
      <p:sp>
        <p:nvSpPr>
          <p:cNvPr id="273" name="Shape 273"/>
          <p:cNvSpPr/>
          <p:nvPr/>
        </p:nvSpPr>
        <p:spPr>
          <a:xfrm>
            <a:off x="16011106" y="10987347"/>
            <a:ext cx="3687763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/>
        </p:nvSpPr>
        <p:spPr>
          <a:xfrm>
            <a:off x="540163" y="10442288"/>
            <a:ext cx="291464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90" name="Shape 290"/>
          <p:cNvSpPr/>
          <p:nvPr/>
        </p:nvSpPr>
        <p:spPr>
          <a:xfrm>
            <a:off x="4913184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 </a:t>
            </a:r>
          </a:p>
        </p:txBody>
      </p:sp>
      <p:sp>
        <p:nvSpPr>
          <p:cNvPr id="291" name="Shape 291"/>
          <p:cNvSpPr/>
          <p:nvPr/>
        </p:nvSpPr>
        <p:spPr>
          <a:xfrm>
            <a:off x="20560482" y="10442288"/>
            <a:ext cx="2554258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[15 mins]</a:t>
            </a:r>
          </a:p>
        </p:txBody>
      </p:sp>
      <p:sp>
        <p:nvSpPr>
          <p:cNvPr id="292" name="Shape 292"/>
          <p:cNvSpPr/>
          <p:nvPr/>
        </p:nvSpPr>
        <p:spPr>
          <a:xfrm>
            <a:off x="16533544" y="10442288"/>
            <a:ext cx="2672083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[10 mins]</a:t>
            </a:r>
          </a:p>
        </p:txBody>
      </p:sp>
      <p:sp>
        <p:nvSpPr>
          <p:cNvPr id="297" name="Shape 297"/>
          <p:cNvSpPr/>
          <p:nvPr/>
        </p:nvSpPr>
        <p:spPr>
          <a:xfrm>
            <a:off x="8881209" y="10442288"/>
            <a:ext cx="2104652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[5 mins]</a:t>
            </a:r>
          </a:p>
        </p:txBody>
      </p:sp>
      <p:sp>
        <p:nvSpPr>
          <p:cNvPr id="299" name="Shape 299"/>
          <p:cNvSpPr/>
          <p:nvPr/>
        </p:nvSpPr>
        <p:spPr>
          <a:xfrm>
            <a:off x="12595235" y="10442288"/>
            <a:ext cx="2554257" cy="638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defRPr b="0">
                <a:solidFill>
                  <a:srgbClr val="FF283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[40 mins]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EAF9A6-E9CB-F74A-AAB5-8A868892EAA4}"/>
              </a:ext>
            </a:extLst>
          </p:cNvPr>
          <p:cNvGrpSpPr/>
          <p:nvPr/>
        </p:nvGrpSpPr>
        <p:grpSpPr>
          <a:xfrm>
            <a:off x="-11907" y="-75167"/>
            <a:ext cx="24474866" cy="13184020"/>
            <a:chOff x="-11907" y="-75167"/>
            <a:chExt cx="24474866" cy="13184020"/>
          </a:xfrm>
        </p:grpSpPr>
        <p:pic>
          <p:nvPicPr>
            <p:cNvPr id="275" name="Wireframing.jpg"/>
            <p:cNvPicPr>
              <a:picLocks noChangeAspect="1"/>
            </p:cNvPicPr>
            <p:nvPr/>
          </p:nvPicPr>
          <p:blipFill>
            <a:blip r:embed="rId2"/>
            <a:srcRect t="17896" b="17896"/>
            <a:stretch>
              <a:fillRect/>
            </a:stretch>
          </p:blipFill>
          <p:spPr>
            <a:xfrm>
              <a:off x="1212" y="-9608"/>
              <a:ext cx="19473580" cy="590970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76" name="Shape 276"/>
            <p:cNvSpPr/>
            <p:nvPr/>
          </p:nvSpPr>
          <p:spPr>
            <a:xfrm rot="16200000">
              <a:off x="14734463" y="1317089"/>
              <a:ext cx="6120259" cy="33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19899076" y="-60452"/>
              <a:ext cx="4496226" cy="3047293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1334644" y="6636377"/>
              <a:ext cx="21354888" cy="16287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>
              <a:spAutoFit/>
            </a:bodyPr>
            <a:lstStyle>
              <a:lvl1pPr algn="l">
                <a:defRPr b="0"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In this exercise, you will create a set of wireframes to represent the user interface of a mobile app or website solution. Choose a design brief (p.138), such as ‘Designing Space Travel’ (p.141) 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18112142" y="3266047"/>
              <a:ext cx="6294408" cy="2107692"/>
            </a:xfrm>
            <a:prstGeom prst="rect">
              <a:avLst/>
            </a:pr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19879497" y="3808458"/>
              <a:ext cx="4342385" cy="1082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/>
            <a:p>
              <a:pPr marR="254000" algn="r">
                <a:defRPr sz="3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YOU WILL NEED</a:t>
              </a:r>
              <a:br/>
              <a:r>
                <a:t>A partner, pen, paper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2479707" y="9714356"/>
              <a:ext cx="19139561" cy="1"/>
            </a:xfrm>
            <a:prstGeom prst="line">
              <a:avLst/>
            </a:prstGeom>
            <a:ln w="88900">
              <a:solidFill>
                <a:srgbClr val="000000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1478213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21318340" y="9195086"/>
              <a:ext cx="1038542" cy="1038541"/>
            </a:xfrm>
            <a:prstGeom prst="ellipse">
              <a:avLst/>
            </a:prstGeom>
            <a:solidFill>
              <a:srgbClr val="EE5150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5446239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17350314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-11907" y="1857111"/>
              <a:ext cx="16055862" cy="2321716"/>
            </a:xfrm>
            <a:prstGeom prst="rect">
              <a:avLst/>
            </a:prstGeom>
            <a:solidFill>
              <a:srgbClr val="EE515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3" algn="l" defTabSz="642937">
                <a:lnSpc>
                  <a:spcPts val="27900"/>
                </a:lnSpc>
                <a:defRPr sz="9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 rot="5400000">
              <a:off x="15518519" y="2382272"/>
              <a:ext cx="2321716" cy="1271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9414264" y="9195086"/>
              <a:ext cx="1038542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13382290" y="9195086"/>
              <a:ext cx="1038541" cy="1038541"/>
            </a:xfrm>
            <a:prstGeom prst="ellipse">
              <a:avLst/>
            </a:prstGeom>
            <a:solidFill>
              <a:srgbClr val="D6D6D6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8989992" y="12661177"/>
              <a:ext cx="4874642" cy="4476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 anchor="ctr">
              <a:spAutoFit/>
            </a:bodyPr>
            <a:lstStyle>
              <a:lvl1pPr algn="r">
                <a:defRPr sz="2000" b="0">
                  <a:solidFill>
                    <a:srgbClr val="91919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</a:lstStyle>
            <a:p>
              <a:r>
                <a:t>Image Attribution: Chinmay Kulkarni</a:t>
              </a:r>
            </a:p>
          </p:txBody>
        </p:sp>
        <p:sp>
          <p:nvSpPr>
            <p:cNvPr id="29" name="Shape 137">
              <a:extLst>
                <a:ext uri="{FF2B5EF4-FFF2-40B4-BE49-F238E27FC236}">
                  <a16:creationId xmlns:a16="http://schemas.microsoft.com/office/drawing/2014/main" id="{779780A1-017B-E74F-8F10-6800243DB834}"/>
                </a:ext>
              </a:extLst>
            </p:cNvPr>
            <p:cNvSpPr/>
            <p:nvPr/>
          </p:nvSpPr>
          <p:spPr>
            <a:xfrm rot="16200000">
              <a:off x="17562253" y="615600"/>
              <a:ext cx="3063687" cy="168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E5150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" name="Shape 139">
              <a:extLst>
                <a:ext uri="{FF2B5EF4-FFF2-40B4-BE49-F238E27FC236}">
                  <a16:creationId xmlns:a16="http://schemas.microsoft.com/office/drawing/2014/main" id="{F7ABC991-FCA2-E44C-8BA0-16F38E1CB760}"/>
                </a:ext>
              </a:extLst>
            </p:cNvPr>
            <p:cNvSpPr/>
            <p:nvPr/>
          </p:nvSpPr>
          <p:spPr>
            <a:xfrm>
              <a:off x="19212262" y="255600"/>
              <a:ext cx="5250697" cy="10922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24800"/>
                </a:lnSpc>
                <a:defRPr sz="7000" b="0" spc="-1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dirty="0"/>
                <a:t>PAGE 136</a:t>
              </a:r>
            </a:p>
          </p:txBody>
        </p:sp>
        <p:sp>
          <p:nvSpPr>
            <p:cNvPr id="31" name="Shape 141">
              <a:extLst>
                <a:ext uri="{FF2B5EF4-FFF2-40B4-BE49-F238E27FC236}">
                  <a16:creationId xmlns:a16="http://schemas.microsoft.com/office/drawing/2014/main" id="{E1091A08-A195-B54E-87FD-379EEEB899F9}"/>
                </a:ext>
              </a:extLst>
            </p:cNvPr>
            <p:cNvSpPr/>
            <p:nvPr/>
          </p:nvSpPr>
          <p:spPr>
            <a:xfrm rot="16200000">
              <a:off x="16480800" y="3733069"/>
              <a:ext cx="2107691" cy="1157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212121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2" name="Shape 156">
              <a:extLst>
                <a:ext uri="{FF2B5EF4-FFF2-40B4-BE49-F238E27FC236}">
                  <a16:creationId xmlns:a16="http://schemas.microsoft.com/office/drawing/2014/main" id="{D1B36FA9-A576-8342-A10C-3A9AB8414084}"/>
                </a:ext>
              </a:extLst>
            </p:cNvPr>
            <p:cNvSpPr/>
            <p:nvPr/>
          </p:nvSpPr>
          <p:spPr>
            <a:xfrm>
              <a:off x="504899" y="970544"/>
              <a:ext cx="14141028" cy="24765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3" algn="l" defTabSz="642937">
                <a:lnSpc>
                  <a:spcPts val="35600"/>
                </a:lnSpc>
                <a:defRPr sz="15000" b="0" spc="-3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rPr sz="16000" spc="-319" dirty="0"/>
                <a:t>Wireframing</a:t>
              </a:r>
            </a:p>
          </p:txBody>
        </p:sp>
      </p:grpSp>
      <p:sp>
        <p:nvSpPr>
          <p:cNvPr id="301" name="Shape 301"/>
          <p:cNvSpPr/>
          <p:nvPr/>
        </p:nvSpPr>
        <p:spPr>
          <a:xfrm>
            <a:off x="19993729" y="10987347"/>
            <a:ext cx="3687764" cy="22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02" y="0"/>
                </a:moveTo>
                <a:lnTo>
                  <a:pt x="8659" y="4150"/>
                </a:lnTo>
                <a:lnTo>
                  <a:pt x="1492" y="4150"/>
                </a:lnTo>
                <a:cubicBezTo>
                  <a:pt x="668" y="4150"/>
                  <a:pt x="0" y="5252"/>
                  <a:pt x="0" y="6612"/>
                </a:cubicBezTo>
                <a:lnTo>
                  <a:pt x="0" y="19138"/>
                </a:lnTo>
                <a:cubicBezTo>
                  <a:pt x="0" y="20498"/>
                  <a:pt x="668" y="21600"/>
                  <a:pt x="1492" y="21600"/>
                </a:cubicBezTo>
                <a:lnTo>
                  <a:pt x="20108" y="21600"/>
                </a:lnTo>
                <a:cubicBezTo>
                  <a:pt x="20932" y="21600"/>
                  <a:pt x="21600" y="20498"/>
                  <a:pt x="21600" y="19138"/>
                </a:cubicBezTo>
                <a:lnTo>
                  <a:pt x="21600" y="6612"/>
                </a:lnTo>
                <a:cubicBezTo>
                  <a:pt x="21600" y="5252"/>
                  <a:pt x="20932" y="4150"/>
                  <a:pt x="20108" y="4150"/>
                </a:cubicBezTo>
                <a:lnTo>
                  <a:pt x="13143" y="4150"/>
                </a:lnTo>
                <a:lnTo>
                  <a:pt x="10902" y="0"/>
                </a:lnTo>
                <a:close/>
              </a:path>
            </a:pathLst>
          </a:custGeom>
          <a:solidFill>
            <a:srgbClr val="EE515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 b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</a:lstStyle>
          <a:p>
            <a:r>
              <a:t>Lorum ipsum dolor sit amet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335CABA-C9C3-D547-BAA1-5372B8BDE6A2}"/>
              </a:ext>
            </a:extLst>
          </p:cNvPr>
          <p:cNvGrpSpPr/>
          <p:nvPr/>
        </p:nvGrpSpPr>
        <p:grpSpPr>
          <a:xfrm>
            <a:off x="-36937" y="-2011"/>
            <a:ext cx="24496471" cy="12569404"/>
            <a:chOff x="-36937" y="-2011"/>
            <a:chExt cx="24496471" cy="12569404"/>
          </a:xfrm>
        </p:grpSpPr>
        <p:pic>
          <p:nvPicPr>
            <p:cNvPr id="303" name="pasted-image.pdf"/>
            <p:cNvPicPr>
              <a:picLocks noChangeAspect="1"/>
            </p:cNvPicPr>
            <p:nvPr/>
          </p:nvPicPr>
          <p:blipFill>
            <a:blip r:embed="rId2"/>
            <a:srcRect l="57245" t="62662" r="8715"/>
            <a:stretch>
              <a:fillRect/>
            </a:stretch>
          </p:blipFill>
          <p:spPr>
            <a:xfrm>
              <a:off x="1587" y="-2011"/>
              <a:ext cx="24457947" cy="12569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04" name="Shape 304"/>
            <p:cNvSpPr/>
            <p:nvPr/>
          </p:nvSpPr>
          <p:spPr>
            <a:xfrm>
              <a:off x="765506" y="1801174"/>
              <a:ext cx="11256646" cy="16922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1437" tIns="71437" rIns="71437" bIns="71437">
              <a:spAutoFit/>
            </a:bodyPr>
            <a:lstStyle>
              <a:lvl1pPr algn="l">
                <a:defRPr sz="10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Share your work!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-36937" y="3546077"/>
              <a:ext cx="24457874" cy="1"/>
            </a:xfrm>
            <a:prstGeom prst="line">
              <a:avLst/>
            </a:prstGeom>
            <a:ln w="215900">
              <a:solidFill>
                <a:srgbClr val="FFFFFF"/>
              </a:solidFill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855906" y="4285057"/>
              <a:ext cx="18232196" cy="7651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>
              <a:lvl1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lvl1pPr>
            </a:lstStyle>
            <a:p>
              <a:r>
                <a:t>Upload photos of your work: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855906" y="5114881"/>
              <a:ext cx="18232196" cy="44989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endParaRPr/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Go to: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add URL here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Enter the password: </a:t>
              </a:r>
              <a:r>
                <a:rPr i="1">
                  <a:latin typeface="Montserrat-Italic"/>
                  <a:ea typeface="Montserrat-Italic"/>
                  <a:cs typeface="Montserrat-Italic"/>
                  <a:sym typeface="Montserrat-Italic"/>
                </a:rPr>
                <a:t>password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Upload a photo and caption of your work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Wait for moderation</a:t>
              </a:r>
            </a:p>
            <a:p>
              <a:pPr marL="793750" indent="-793750" algn="l" defTabSz="457200">
                <a:buSzPct val="100000"/>
                <a:buAutoNum type="arabicParenR"/>
                <a:defRPr sz="4000" b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defRPr>
              </a:pPr>
              <a:r>
                <a:t>View others’ ideas  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765719" y="9722610"/>
              <a:ext cx="18232198" cy="212407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71437" tIns="71437" rIns="71437" bIns="71437" anchor="ctr">
              <a:spAutoFit/>
            </a:bodyPr>
            <a:lstStyle/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A note to facilitators:</a:t>
              </a:r>
            </a:p>
            <a:p>
              <a:pPr algn="l" defTabSz="457200">
                <a:defRPr b="0" i="1">
                  <a:solidFill>
                    <a:srgbClr val="FFFFFF"/>
                  </a:solidFill>
                  <a:latin typeface="Montserrat-Italic"/>
                  <a:ea typeface="Montserrat-Italic"/>
                  <a:cs typeface="Montserrat-Italic"/>
                  <a:sym typeface="Montserrat-Italic"/>
                </a:defRPr>
              </a:pPr>
              <a:r>
                <a:t>Use this slide to give instructions for post-exercise sharing activities. These could take the form of facilitator-guided discussions, mini-presentations, or digital sharing via existing platforms (e.g. padlet) - as described here. Delete this paragraph when ready.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900</Words>
  <Application>Microsoft Macintosh PowerPoint</Application>
  <PresentationFormat>Custom</PresentationFormat>
  <Paragraphs>141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Helvetica Neue Medium</vt:lpstr>
      <vt:lpstr>Montserrat-Italic</vt:lpstr>
      <vt:lpstr>Tw Cen MT</vt:lpstr>
      <vt:lpstr>Helvetica Neue</vt:lpstr>
      <vt:lpstr>Palatino</vt:lpstr>
      <vt:lpstr>Montserrat Medium</vt:lpstr>
      <vt:lpstr>Helvetica Light</vt:lpstr>
      <vt:lpstr>Helvetica Neue Light</vt:lpstr>
      <vt:lpstr>Helvetica Neue Thin</vt:lpstr>
      <vt:lpstr>Montserrat Bold</vt:lpstr>
      <vt:lpstr>Montserrat-BoldItalic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Robert Dongas</cp:lastModifiedBy>
  <cp:revision>5</cp:revision>
  <dcterms:modified xsi:type="dcterms:W3CDTF">2020-01-09T04:09:39Z</dcterms:modified>
</cp:coreProperties>
</file>